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3"/>
  </p:notesMasterIdLst>
  <p:handoutMasterIdLst>
    <p:handoutMasterId r:id="rId44"/>
  </p:handoutMasterIdLst>
  <p:sldIdLst>
    <p:sldId id="442" r:id="rId2"/>
    <p:sldId id="264" r:id="rId3"/>
    <p:sldId id="268" r:id="rId4"/>
    <p:sldId id="493" r:id="rId5"/>
    <p:sldId id="298" r:id="rId6"/>
    <p:sldId id="518" r:id="rId7"/>
    <p:sldId id="427" r:id="rId8"/>
    <p:sldId id="513" r:id="rId9"/>
    <p:sldId id="521" r:id="rId10"/>
    <p:sldId id="490" r:id="rId11"/>
    <p:sldId id="466" r:id="rId12"/>
    <p:sldId id="260" r:id="rId13"/>
    <p:sldId id="424" r:id="rId14"/>
    <p:sldId id="480" r:id="rId15"/>
    <p:sldId id="561" r:id="rId16"/>
    <p:sldId id="562" r:id="rId17"/>
    <p:sldId id="563" r:id="rId18"/>
    <p:sldId id="483" r:id="rId19"/>
    <p:sldId id="492" r:id="rId20"/>
    <p:sldId id="553" r:id="rId21"/>
    <p:sldId id="503" r:id="rId22"/>
    <p:sldId id="538" r:id="rId23"/>
    <p:sldId id="565" r:id="rId24"/>
    <p:sldId id="566" r:id="rId25"/>
    <p:sldId id="567" r:id="rId26"/>
    <p:sldId id="568" r:id="rId27"/>
    <p:sldId id="486" r:id="rId28"/>
    <p:sldId id="569" r:id="rId29"/>
    <p:sldId id="570" r:id="rId30"/>
    <p:sldId id="534" r:id="rId31"/>
    <p:sldId id="311" r:id="rId32"/>
    <p:sldId id="576" r:id="rId33"/>
    <p:sldId id="508" r:id="rId34"/>
    <p:sldId id="509" r:id="rId35"/>
    <p:sldId id="573" r:id="rId36"/>
    <p:sldId id="504" r:id="rId37"/>
    <p:sldId id="515" r:id="rId38"/>
    <p:sldId id="516" r:id="rId39"/>
    <p:sldId id="506" r:id="rId40"/>
    <p:sldId id="575" r:id="rId41"/>
    <p:sldId id="287" r:id="rId42"/>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6"/>
    <p:restoredTop sz="97030" autoAdjust="0"/>
  </p:normalViewPr>
  <p:slideViewPr>
    <p:cSldViewPr snapToGrid="0">
      <p:cViewPr varScale="1">
        <p:scale>
          <a:sx n="116" d="100"/>
          <a:sy n="116" d="100"/>
        </p:scale>
        <p:origin x="560"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7/18/23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pwc.de/en/digitale-transformation/pwc-bitkom-study-open-source-monitor-2021.pdf"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37.jpg"/><Relationship Id="rId4" Type="http://schemas.openxmlformats.org/officeDocument/2006/relationships/image" Target="../media/image1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39.png"/></Relationships>
</file>

<file path=ppt/slides/_rels/slide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145.png"/><Relationship Id="rId4" Type="http://schemas.openxmlformats.org/officeDocument/2006/relationships/image" Target="../media/image144.png"/></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149.png"/><Relationship Id="rId4" Type="http://schemas.openxmlformats.org/officeDocument/2006/relationships/image" Target="../media/image14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151.png"/></Relationships>
</file>

<file path=ppt/slides/_rels/slide3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6" Type="http://schemas.openxmlformats.org/officeDocument/2006/relationships/image" Target="../media/image43.png"/><Relationship Id="rId21" Type="http://schemas.openxmlformats.org/officeDocument/2006/relationships/image" Target="../media/image38.jpeg"/><Relationship Id="rId34" Type="http://schemas.openxmlformats.org/officeDocument/2006/relationships/image" Target="../media/image51.png"/><Relationship Id="rId42" Type="http://schemas.openxmlformats.org/officeDocument/2006/relationships/image" Target="../media/image58.png"/><Relationship Id="rId47" Type="http://schemas.openxmlformats.org/officeDocument/2006/relationships/image" Target="../media/image63.png"/><Relationship Id="rId50" Type="http://schemas.openxmlformats.org/officeDocument/2006/relationships/image" Target="../media/image66.gif"/><Relationship Id="rId55" Type="http://schemas.openxmlformats.org/officeDocument/2006/relationships/image" Target="../media/image71.png"/><Relationship Id="rId63" Type="http://schemas.openxmlformats.org/officeDocument/2006/relationships/image" Target="../media/image79.jpg"/><Relationship Id="rId7"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33.jpe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jpg"/><Relationship Id="rId37" Type="http://schemas.openxmlformats.org/officeDocument/2006/relationships/image" Target="../media/image53.jpeg"/><Relationship Id="rId40" Type="http://schemas.openxmlformats.org/officeDocument/2006/relationships/image" Target="../media/image56.png"/><Relationship Id="rId45" Type="http://schemas.openxmlformats.org/officeDocument/2006/relationships/image" Target="../media/image61.png"/><Relationship Id="rId53" Type="http://schemas.openxmlformats.org/officeDocument/2006/relationships/image" Target="../media/image69.png"/><Relationship Id="rId58" Type="http://schemas.openxmlformats.org/officeDocument/2006/relationships/image" Target="../media/image74.png"/><Relationship Id="rId66" Type="http://schemas.openxmlformats.org/officeDocument/2006/relationships/image" Target="../media/image82.png"/><Relationship Id="rId5" Type="http://schemas.openxmlformats.org/officeDocument/2006/relationships/image" Target="../media/image22.png"/><Relationship Id="rId61" Type="http://schemas.openxmlformats.org/officeDocument/2006/relationships/image" Target="../media/image77.png"/><Relationship Id="rId19" Type="http://schemas.openxmlformats.org/officeDocument/2006/relationships/image" Target="../media/image36.png"/><Relationship Id="rId14" Type="http://schemas.openxmlformats.org/officeDocument/2006/relationships/image" Target="../media/image31.jpe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59.jpg"/><Relationship Id="rId48" Type="http://schemas.openxmlformats.org/officeDocument/2006/relationships/image" Target="../media/image64.png"/><Relationship Id="rId56" Type="http://schemas.openxmlformats.org/officeDocument/2006/relationships/image" Target="../media/image72.jpg"/><Relationship Id="rId64" Type="http://schemas.openxmlformats.org/officeDocument/2006/relationships/image" Target="../media/image80.png"/><Relationship Id="rId8" Type="http://schemas.openxmlformats.org/officeDocument/2006/relationships/image" Target="../media/image25.png"/><Relationship Id="rId51" Type="http://schemas.openxmlformats.org/officeDocument/2006/relationships/image" Target="../media/image67.png"/><Relationship Id="rId3" Type="http://schemas.openxmlformats.org/officeDocument/2006/relationships/image" Target="../media/image20.png"/><Relationship Id="rId12" Type="http://schemas.openxmlformats.org/officeDocument/2006/relationships/image" Target="../media/image29.jpe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jpg"/><Relationship Id="rId38" Type="http://schemas.openxmlformats.org/officeDocument/2006/relationships/image" Target="../media/image54.png"/><Relationship Id="rId46" Type="http://schemas.openxmlformats.org/officeDocument/2006/relationships/image" Target="../media/image62.png"/><Relationship Id="rId59" Type="http://schemas.openxmlformats.org/officeDocument/2006/relationships/image" Target="../media/image75.png"/><Relationship Id="rId20" Type="http://schemas.openxmlformats.org/officeDocument/2006/relationships/image" Target="../media/image37.png"/><Relationship Id="rId41" Type="http://schemas.openxmlformats.org/officeDocument/2006/relationships/image" Target="../media/image57.jpeg"/><Relationship Id="rId54" Type="http://schemas.openxmlformats.org/officeDocument/2006/relationships/image" Target="../media/image70.png"/><Relationship Id="rId62" Type="http://schemas.openxmlformats.org/officeDocument/2006/relationships/image" Target="../media/image78.png"/><Relationship Id="rId1" Type="http://schemas.openxmlformats.org/officeDocument/2006/relationships/slideLayout" Target="../slideLayouts/slideLayout9.xml"/><Relationship Id="rId6" Type="http://schemas.openxmlformats.org/officeDocument/2006/relationships/image" Target="../media/image23.png"/><Relationship Id="rId15" Type="http://schemas.openxmlformats.org/officeDocument/2006/relationships/image" Target="../media/image32.jpe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2.png"/><Relationship Id="rId49" Type="http://schemas.openxmlformats.org/officeDocument/2006/relationships/image" Target="../media/image65.png"/><Relationship Id="rId57" Type="http://schemas.openxmlformats.org/officeDocument/2006/relationships/image" Target="../media/image73.png"/><Relationship Id="rId10" Type="http://schemas.openxmlformats.org/officeDocument/2006/relationships/image" Target="../media/image27.png"/><Relationship Id="rId31" Type="http://schemas.openxmlformats.org/officeDocument/2006/relationships/image" Target="../media/image48.png"/><Relationship Id="rId44" Type="http://schemas.openxmlformats.org/officeDocument/2006/relationships/image" Target="../media/image60.png"/><Relationship Id="rId52" Type="http://schemas.openxmlformats.org/officeDocument/2006/relationships/image" Target="../media/image68.png"/><Relationship Id="rId60" Type="http://schemas.openxmlformats.org/officeDocument/2006/relationships/image" Target="../media/image76.png"/><Relationship Id="rId65" Type="http://schemas.openxmlformats.org/officeDocument/2006/relationships/image" Target="../media/image81.png"/><Relationship Id="rId4" Type="http://schemas.openxmlformats.org/officeDocument/2006/relationships/image" Target="../media/image21.png"/><Relationship Id="rId9" Type="http://schemas.openxmlformats.org/officeDocument/2006/relationships/image" Target="../media/image26.png"/><Relationship Id="rId13" Type="http://schemas.openxmlformats.org/officeDocument/2006/relationships/image" Target="../media/image30.jpeg"/><Relationship Id="rId18" Type="http://schemas.openxmlformats.org/officeDocument/2006/relationships/image" Target="../media/image35.png"/><Relationship Id="rId39" Type="http://schemas.openxmlformats.org/officeDocument/2006/relationships/image" Target="../media/image55.png"/></Relationships>
</file>

<file path=ppt/slides/_rels/slide9.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9.png"/><Relationship Id="rId21" Type="http://schemas.openxmlformats.org/officeDocument/2006/relationships/image" Target="../media/image101.jpg"/><Relationship Id="rId34" Type="http://schemas.openxmlformats.org/officeDocument/2006/relationships/image" Target="../media/image114.png"/><Relationship Id="rId42" Type="http://schemas.openxmlformats.org/officeDocument/2006/relationships/image" Target="../media/image122.png"/><Relationship Id="rId7" Type="http://schemas.openxmlformats.org/officeDocument/2006/relationships/image" Target="../media/image87.png"/><Relationship Id="rId2" Type="http://schemas.openxmlformats.org/officeDocument/2006/relationships/notesSlide" Target="../notesSlides/notesSlide8.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png"/><Relationship Id="rId41" Type="http://schemas.openxmlformats.org/officeDocument/2006/relationships/image" Target="../media/image121.png"/><Relationship Id="rId1" Type="http://schemas.openxmlformats.org/officeDocument/2006/relationships/slideLayout" Target="../slideLayouts/slideLayout9.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20.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36" Type="http://schemas.openxmlformats.org/officeDocument/2006/relationships/image" Target="../media/image116.png"/><Relationship Id="rId10" Type="http://schemas.openxmlformats.org/officeDocument/2006/relationships/image" Target="../media/image90.jpg"/><Relationship Id="rId19" Type="http://schemas.openxmlformats.org/officeDocument/2006/relationships/image" Target="../media/image99.png"/><Relationship Id="rId31" Type="http://schemas.openxmlformats.org/officeDocument/2006/relationships/image" Target="../media/image111.png"/><Relationship Id="rId44" Type="http://schemas.openxmlformats.org/officeDocument/2006/relationships/image" Target="../media/image124.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jpg"/><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3.png"/><Relationship Id="rId8" Type="http://schemas.openxmlformats.org/officeDocument/2006/relationships/image" Target="../media/image88.png"/><Relationship Id="rId3" Type="http://schemas.openxmlformats.org/officeDocument/2006/relationships/image" Target="../media/image83.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38"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prstGeom prst="rect">
            <a:avLst/>
          </a:prstGeom>
        </p:spPr>
        <p:txBody>
          <a:bodyPr/>
          <a:lstStyle/>
          <a:p>
            <a:r>
              <a:rPr lang="en-US" dirty="0"/>
              <a:t>The OpenChain Project</a:t>
            </a:r>
          </a:p>
        </p:txBody>
      </p:sp>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ETA as ISO/IEC</a:t>
            </a:r>
            <a:br>
              <a:rPr lang="en-US" b="1" dirty="0">
                <a:solidFill>
                  <a:schemeClr val="accent6">
                    <a:lumMod val="50000"/>
                  </a:schemeClr>
                </a:solidFill>
              </a:rPr>
            </a:br>
            <a:r>
              <a:rPr lang="en-US" dirty="0"/>
              <a:t>The International Standard for open source security assurance.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11</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14</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5230</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100+ </a:t>
            </a:r>
            <a:r>
              <a:rPr lang="en-US" dirty="0"/>
              <a:t>Organizations</a:t>
            </a:r>
            <a:r>
              <a:rPr lang="en-US" dirty="0">
                <a:solidFill>
                  <a:srgbClr val="003778"/>
                </a:solidFill>
              </a:rPr>
              <a:t> </a:t>
            </a:r>
            <a:r>
              <a:rPr lang="en-US" dirty="0"/>
              <a:t>Announced</a:t>
            </a:r>
            <a:r>
              <a:rPr lang="en-US" dirty="0">
                <a:solidFill>
                  <a:srgbClr val="003778"/>
                </a:solidFill>
              </a:rPr>
              <a:t> Conformant Programs</a:t>
            </a:r>
            <a:r>
              <a:rPr lang="en-US" dirty="0"/>
              <a:t> Through</a:t>
            </a:r>
            <a:r>
              <a:rPr lang="en-US" dirty="0">
                <a:solidFill>
                  <a:srgbClr val="003778"/>
                </a:solidFill>
              </a:rPr>
              <a:t> The OpenChain Website</a:t>
            </a:r>
            <a:endParaRPr dirty="0">
              <a:solidFill>
                <a:srgbClr val="003778"/>
              </a:solidFill>
            </a:endParaRPr>
          </a:p>
        </p:txBody>
      </p:sp>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3"/>
              </a:rPr>
              <a:t>PwC Survey shows 20% of companies in Germany with over 2,000 employees already used ISO/IEC 5230</a:t>
            </a:r>
            <a:r>
              <a:rPr lang="en-US" sz="1867"/>
              <a:t>.</a:t>
            </a:r>
          </a:p>
        </p:txBody>
      </p:sp>
      <p:pic>
        <p:nvPicPr>
          <p:cNvPr id="10" name="Picture 9" descr="A group of logos with different names&#10;&#10;Description automatically generated">
            <a:extLst>
              <a:ext uri="{FF2B5EF4-FFF2-40B4-BE49-F238E27FC236}">
                <a16:creationId xmlns:a16="http://schemas.microsoft.com/office/drawing/2014/main" id="{EBD5CF97-034E-15D5-7043-AB2B54177130}"/>
              </a:ext>
            </a:extLst>
          </p:cNvPr>
          <p:cNvPicPr>
            <a:picLocks noChangeAspect="1"/>
          </p:cNvPicPr>
          <p:nvPr/>
        </p:nvPicPr>
        <p:blipFill>
          <a:blip r:embed="rId4"/>
          <a:stretch>
            <a:fillRect/>
          </a:stretch>
        </p:blipFill>
        <p:spPr>
          <a:xfrm>
            <a:off x="575785" y="1636549"/>
            <a:ext cx="5939276" cy="4300579"/>
          </a:xfrm>
          <a:prstGeom prst="rect">
            <a:avLst/>
          </a:prstGeom>
        </p:spPr>
      </p:pic>
      <p:pic>
        <p:nvPicPr>
          <p:cNvPr id="12" name="Picture 11" descr="A group of logos&#10;&#10;Description automatically generated">
            <a:extLst>
              <a:ext uri="{FF2B5EF4-FFF2-40B4-BE49-F238E27FC236}">
                <a16:creationId xmlns:a16="http://schemas.microsoft.com/office/drawing/2014/main" id="{2B2C9330-C13D-E208-0F04-249768FF6DCF}"/>
              </a:ext>
            </a:extLst>
          </p:cNvPr>
          <p:cNvPicPr>
            <a:picLocks noChangeAspect="1"/>
          </p:cNvPicPr>
          <p:nvPr/>
        </p:nvPicPr>
        <p:blipFill>
          <a:blip r:embed="rId5"/>
          <a:stretch>
            <a:fillRect/>
          </a:stretch>
        </p:blipFill>
        <p:spPr>
          <a:xfrm>
            <a:off x="6733446" y="2093787"/>
            <a:ext cx="4995991" cy="4043394"/>
          </a:xfrm>
          <a:prstGeom prst="rect">
            <a:avLst/>
          </a:prstGeom>
        </p:spPr>
      </p:pic>
      <p:pic>
        <p:nvPicPr>
          <p:cNvPr id="14" name="Picture 13">
            <a:extLst>
              <a:ext uri="{FF2B5EF4-FFF2-40B4-BE49-F238E27FC236}">
                <a16:creationId xmlns:a16="http://schemas.microsoft.com/office/drawing/2014/main" id="{22FD21BB-9A80-C2C4-40D7-614AC66499D7}"/>
              </a:ext>
            </a:extLst>
          </p:cNvPr>
          <p:cNvPicPr>
            <a:picLocks noChangeAspect="1"/>
          </p:cNvPicPr>
          <p:nvPr/>
        </p:nvPicPr>
        <p:blipFill>
          <a:blip r:embed="rId6"/>
          <a:stretch>
            <a:fillRect/>
          </a:stretch>
        </p:blipFill>
        <p:spPr>
          <a:xfrm>
            <a:off x="6733446" y="1636549"/>
            <a:ext cx="4995991" cy="457237"/>
          </a:xfrm>
          <a:prstGeom prst="rect">
            <a:avLst/>
          </a:prstGeom>
        </p:spPr>
      </p:pic>
    </p:spTree>
    <p:extLst>
      <p:ext uri="{BB962C8B-B14F-4D97-AF65-F5344CB8AC3E}">
        <p14:creationId xmlns:p14="http://schemas.microsoft.com/office/powerpoint/2010/main" val="3475667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7449620" y="1971964"/>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915537" y="4120025"/>
            <a:ext cx="2621581" cy="1148783"/>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5"/>
          <a:stretch>
            <a:fillRect/>
          </a:stretch>
        </p:blipFill>
        <p:spPr>
          <a:xfrm>
            <a:off x="898225" y="1807117"/>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6"/>
          <a:stretch>
            <a:fillRect/>
          </a:stretch>
        </p:blipFill>
        <p:spPr>
          <a:xfrm>
            <a:off x="1056536" y="4281448"/>
            <a:ext cx="3219928" cy="987360"/>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DIS 18974</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27</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OpenChain Has 12 Official Third-Party Certifiers</a:t>
            </a:r>
            <a:endParaRPr dirty="0">
              <a:solidFill>
                <a:srgbClr val="003778"/>
              </a:solidFill>
            </a:endParaRPr>
          </a:p>
        </p:txBody>
      </p:sp>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3" name="Picture 2" descr="A picture containing text, screenshot, font, logo&#10;&#10;Description automatically generated">
            <a:extLst>
              <a:ext uri="{FF2B5EF4-FFF2-40B4-BE49-F238E27FC236}">
                <a16:creationId xmlns:a16="http://schemas.microsoft.com/office/drawing/2014/main" id="{7CB9571C-30EB-FD70-B611-F7E89BFD8779}"/>
              </a:ext>
            </a:extLst>
          </p:cNvPr>
          <p:cNvPicPr>
            <a:picLocks noChangeAspect="1"/>
          </p:cNvPicPr>
          <p:nvPr/>
        </p:nvPicPr>
        <p:blipFill>
          <a:blip r:embed="rId3"/>
          <a:stretch>
            <a:fillRect/>
          </a:stretch>
        </p:blipFill>
        <p:spPr>
          <a:xfrm>
            <a:off x="1771306" y="1800956"/>
            <a:ext cx="8737257" cy="4570125"/>
          </a:xfrm>
          <a:prstGeom prst="rect">
            <a:avLst/>
          </a:prstGeom>
        </p:spPr>
      </p:pic>
    </p:spTree>
    <p:extLst>
      <p:ext uri="{BB962C8B-B14F-4D97-AF65-F5344CB8AC3E}">
        <p14:creationId xmlns:p14="http://schemas.microsoft.com/office/powerpoint/2010/main" val="3250583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OpenChain Has 28 Official Service Providers</a:t>
            </a:r>
            <a:endParaRPr dirty="0">
              <a:solidFill>
                <a:srgbClr val="003778"/>
              </a:solidFill>
            </a:endParaRPr>
          </a:p>
        </p:txBody>
      </p:sp>
      <p:pic>
        <p:nvPicPr>
          <p:cNvPr id="3" name="Picture 2" descr="A collection of logos&#10;&#10;Description automatically generated with low confidence">
            <a:extLst>
              <a:ext uri="{FF2B5EF4-FFF2-40B4-BE49-F238E27FC236}">
                <a16:creationId xmlns:a16="http://schemas.microsoft.com/office/drawing/2014/main" id="{1D6AFC0E-75BD-1710-AF39-6879B2DAEEC8}"/>
              </a:ext>
            </a:extLst>
          </p:cNvPr>
          <p:cNvPicPr>
            <a:picLocks noChangeAspect="1"/>
          </p:cNvPicPr>
          <p:nvPr/>
        </p:nvPicPr>
        <p:blipFill>
          <a:blip r:embed="rId3"/>
          <a:stretch>
            <a:fillRect/>
          </a:stretch>
        </p:blipFill>
        <p:spPr>
          <a:xfrm>
            <a:off x="3007489" y="1172163"/>
            <a:ext cx="6177022" cy="5685837"/>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5</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13855</TotalTime>
  <Words>1164</Words>
  <Application>Microsoft Macintosh PowerPoint</Application>
  <PresentationFormat>Widescreen</PresentationFormat>
  <Paragraphs>119</Paragraphs>
  <Slides>41</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Roboto Slab</vt:lpstr>
      <vt:lpstr>Roboto Slab Light</vt:lpstr>
      <vt:lpstr>Office Theme</vt:lpstr>
      <vt:lpstr>The OpenChain Project</vt:lpstr>
      <vt:lpstr>Our Mental Model Of The Supply Chain</vt:lpstr>
      <vt:lpstr>The Actual Supply Chain</vt:lpstr>
      <vt:lpstr>PowerPoint Presentation</vt:lpstr>
      <vt:lpstr>We Got Together To Improve The Supply Chain</vt:lpstr>
      <vt:lpstr>PowerPoint Presentation</vt:lpstr>
      <vt:lpstr>Broader Community</vt:lpstr>
      <vt:lpstr>Example Verticals Impacted by OpenChain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100+ Organizations Announced Conformant Programs Through The OpenChain Website</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12 Official Third-Party Certifiers</vt:lpstr>
      <vt:lpstr>OpenChain Has 28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Shane Coughlan</cp:lastModifiedBy>
  <cp:revision>253</cp:revision>
  <dcterms:created xsi:type="dcterms:W3CDTF">2019-04-09T08:37:53Z</dcterms:created>
  <dcterms:modified xsi:type="dcterms:W3CDTF">2023-07-18T12:28:32Z</dcterms:modified>
</cp:coreProperties>
</file>